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64" r:id="rId5"/>
    <p:sldId id="265" r:id="rId6"/>
    <p:sldId id="266" r:id="rId7"/>
    <p:sldId id="267" r:id="rId8"/>
    <p:sldId id="268" r:id="rId9"/>
    <p:sldId id="269" r:id="rId10"/>
    <p:sldId id="270" r:id="rId11"/>
    <p:sldId id="271" r:id="rId12"/>
    <p:sldId id="273" r:id="rId13"/>
    <p:sldId id="274" r:id="rId14"/>
    <p:sldId id="27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41" autoAdjust="0"/>
  </p:normalViewPr>
  <p:slideViewPr>
    <p:cSldViewPr snapToGrid="0">
      <p:cViewPr varScale="1">
        <p:scale>
          <a:sx n="62" d="100"/>
          <a:sy n="62" d="100"/>
        </p:scale>
        <p:origin x="828" y="44"/>
      </p:cViewPr>
      <p:guideLst/>
    </p:cSldViewPr>
  </p:slideViewPr>
  <p:outlineViewPr>
    <p:cViewPr>
      <p:scale>
        <a:sx n="33" d="100"/>
        <a:sy n="33" d="100"/>
      </p:scale>
      <p:origin x="0" y="0"/>
    </p:cViewPr>
  </p:outlineViewPr>
  <p:notesTextViewPr>
    <p:cViewPr>
      <p:scale>
        <a:sx n="1" d="1"/>
        <a:sy n="1" d="1"/>
      </p:scale>
      <p:origin x="0" y="-26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ya Rao Auroville" userId="b4dac5804783a9e6" providerId="LiveId" clId="{4AC74C85-4C4B-4F94-89B9-8D7777E65FB0}"/>
    <pc:docChg chg="undo custSel modSld">
      <pc:chgData name="Arya Rao Auroville" userId="b4dac5804783a9e6" providerId="LiveId" clId="{4AC74C85-4C4B-4F94-89B9-8D7777E65FB0}" dt="2021-12-22T06:56:15.078" v="2913" actId="20577"/>
      <pc:docMkLst>
        <pc:docMk/>
      </pc:docMkLst>
      <pc:sldChg chg="modSp mod modNotesTx">
        <pc:chgData name="Arya Rao Auroville" userId="b4dac5804783a9e6" providerId="LiveId" clId="{4AC74C85-4C4B-4F94-89B9-8D7777E65FB0}" dt="2021-12-22T06:30:12.649" v="1076" actId="20577"/>
        <pc:sldMkLst>
          <pc:docMk/>
          <pc:sldMk cId="3997733956" sldId="265"/>
        </pc:sldMkLst>
        <pc:spChg chg="mod">
          <ac:chgData name="Arya Rao Auroville" userId="b4dac5804783a9e6" providerId="LiveId" clId="{4AC74C85-4C4B-4F94-89B9-8D7777E65FB0}" dt="2021-12-22T06:23:47.072" v="443" actId="20577"/>
          <ac:spMkLst>
            <pc:docMk/>
            <pc:sldMk cId="3997733956" sldId="265"/>
            <ac:spMk id="5" creationId="{B80F6D4A-C52E-4FE0-A784-C20FC14F0DE1}"/>
          </ac:spMkLst>
        </pc:spChg>
      </pc:sldChg>
      <pc:sldChg chg="addSp delSp modSp mod modNotesTx">
        <pc:chgData name="Arya Rao Auroville" userId="b4dac5804783a9e6" providerId="LiveId" clId="{4AC74C85-4C4B-4F94-89B9-8D7777E65FB0}" dt="2021-12-22T06:32:12.859" v="1241" actId="20577"/>
        <pc:sldMkLst>
          <pc:docMk/>
          <pc:sldMk cId="1248525555" sldId="266"/>
        </pc:sldMkLst>
        <pc:spChg chg="add del mod">
          <ac:chgData name="Arya Rao Auroville" userId="b4dac5804783a9e6" providerId="LiveId" clId="{4AC74C85-4C4B-4F94-89B9-8D7777E65FB0}" dt="2021-12-22T06:07:18.047" v="7"/>
          <ac:spMkLst>
            <pc:docMk/>
            <pc:sldMk cId="1248525555" sldId="266"/>
            <ac:spMk id="2" creationId="{376692AD-371A-4198-ADB7-D23948968DE7}"/>
          </ac:spMkLst>
        </pc:spChg>
        <pc:spChg chg="add del mod">
          <ac:chgData name="Arya Rao Auroville" userId="b4dac5804783a9e6" providerId="LiveId" clId="{4AC74C85-4C4B-4F94-89B9-8D7777E65FB0}" dt="2021-12-22T06:09:55.483" v="147" actId="20577"/>
          <ac:spMkLst>
            <pc:docMk/>
            <pc:sldMk cId="1248525555" sldId="266"/>
            <ac:spMk id="3" creationId="{90CB711A-ACAA-464B-B707-CC248707FCC1}"/>
          </ac:spMkLst>
        </pc:spChg>
        <pc:spChg chg="mod">
          <ac:chgData name="Arya Rao Auroville" userId="b4dac5804783a9e6" providerId="LiveId" clId="{4AC74C85-4C4B-4F94-89B9-8D7777E65FB0}" dt="2021-12-22T06:10:10.557" v="149" actId="1076"/>
          <ac:spMkLst>
            <pc:docMk/>
            <pc:sldMk cId="1248525555" sldId="266"/>
            <ac:spMk id="5" creationId="{F56BB3CF-657E-4BC0-9108-A59AF9BF6EE6}"/>
          </ac:spMkLst>
        </pc:spChg>
        <pc:picChg chg="mod">
          <ac:chgData name="Arya Rao Auroville" userId="b4dac5804783a9e6" providerId="LiveId" clId="{4AC74C85-4C4B-4F94-89B9-8D7777E65FB0}" dt="2021-12-22T06:06:36.809" v="2" actId="1076"/>
          <ac:picMkLst>
            <pc:docMk/>
            <pc:sldMk cId="1248525555" sldId="266"/>
            <ac:picMk id="4" creationId="{9D6F968E-497B-45AF-9FF9-64836F1B613A}"/>
          </ac:picMkLst>
        </pc:picChg>
      </pc:sldChg>
      <pc:sldChg chg="addSp modSp mod">
        <pc:chgData name="Arya Rao Auroville" userId="b4dac5804783a9e6" providerId="LiveId" clId="{4AC74C85-4C4B-4F94-89B9-8D7777E65FB0}" dt="2021-12-22T06:34:32.504" v="1266" actId="20577"/>
        <pc:sldMkLst>
          <pc:docMk/>
          <pc:sldMk cId="3333177469" sldId="267"/>
        </pc:sldMkLst>
        <pc:spChg chg="add mod">
          <ac:chgData name="Arya Rao Auroville" userId="b4dac5804783a9e6" providerId="LiveId" clId="{4AC74C85-4C4B-4F94-89B9-8D7777E65FB0}" dt="2021-12-22T06:17:16.898" v="390" actId="5793"/>
          <ac:spMkLst>
            <pc:docMk/>
            <pc:sldMk cId="3333177469" sldId="267"/>
            <ac:spMk id="4" creationId="{C9441586-DA7F-41BC-B581-CCFF26864CBF}"/>
          </ac:spMkLst>
        </pc:spChg>
        <pc:spChg chg="mod">
          <ac:chgData name="Arya Rao Auroville" userId="b4dac5804783a9e6" providerId="LiveId" clId="{4AC74C85-4C4B-4F94-89B9-8D7777E65FB0}" dt="2021-12-22T06:34:32.504" v="1266" actId="20577"/>
          <ac:spMkLst>
            <pc:docMk/>
            <pc:sldMk cId="3333177469" sldId="267"/>
            <ac:spMk id="5" creationId="{F56BB3CF-657E-4BC0-9108-A59AF9BF6EE6}"/>
          </ac:spMkLst>
        </pc:spChg>
        <pc:picChg chg="mod">
          <ac:chgData name="Arya Rao Auroville" userId="b4dac5804783a9e6" providerId="LiveId" clId="{4AC74C85-4C4B-4F94-89B9-8D7777E65FB0}" dt="2021-12-22T06:16:46.623" v="353" actId="14100"/>
          <ac:picMkLst>
            <pc:docMk/>
            <pc:sldMk cId="3333177469" sldId="267"/>
            <ac:picMk id="2" creationId="{5019AA01-2EED-49C5-ADC5-4ED2786796F4}"/>
          </ac:picMkLst>
        </pc:picChg>
      </pc:sldChg>
      <pc:sldChg chg="addSp modSp mod modNotesTx">
        <pc:chgData name="Arya Rao Auroville" userId="b4dac5804783a9e6" providerId="LiveId" clId="{4AC74C85-4C4B-4F94-89B9-8D7777E65FB0}" dt="2021-12-22T06:37:14.095" v="1519" actId="20577"/>
        <pc:sldMkLst>
          <pc:docMk/>
          <pc:sldMk cId="2669084909" sldId="268"/>
        </pc:sldMkLst>
        <pc:spChg chg="add mod">
          <ac:chgData name="Arya Rao Auroville" userId="b4dac5804783a9e6" providerId="LiveId" clId="{4AC74C85-4C4B-4F94-89B9-8D7777E65FB0}" dt="2021-12-22T06:15:43.639" v="348" actId="2711"/>
          <ac:spMkLst>
            <pc:docMk/>
            <pc:sldMk cId="2669084909" sldId="268"/>
            <ac:spMk id="4" creationId="{49C3FE5A-92A0-479F-A725-2677C4DC49A6}"/>
          </ac:spMkLst>
        </pc:spChg>
        <pc:spChg chg="mod">
          <ac:chgData name="Arya Rao Auroville" userId="b4dac5804783a9e6" providerId="LiveId" clId="{4AC74C85-4C4B-4F94-89B9-8D7777E65FB0}" dt="2021-12-22T06:12:20.210" v="227" actId="1076"/>
          <ac:spMkLst>
            <pc:docMk/>
            <pc:sldMk cId="2669084909" sldId="268"/>
            <ac:spMk id="5" creationId="{F56BB3CF-657E-4BC0-9108-A59AF9BF6EE6}"/>
          </ac:spMkLst>
        </pc:spChg>
        <pc:picChg chg="mod">
          <ac:chgData name="Arya Rao Auroville" userId="b4dac5804783a9e6" providerId="LiveId" clId="{4AC74C85-4C4B-4F94-89B9-8D7777E65FB0}" dt="2021-12-22T06:10:25.819" v="150" actId="1076"/>
          <ac:picMkLst>
            <pc:docMk/>
            <pc:sldMk cId="2669084909" sldId="268"/>
            <ac:picMk id="1026" creationId="{B2F4BFEC-9F89-4858-A80C-9C79D2A62EF8}"/>
          </ac:picMkLst>
        </pc:picChg>
      </pc:sldChg>
      <pc:sldChg chg="addSp modSp mod modNotesTx">
        <pc:chgData name="Arya Rao Auroville" userId="b4dac5804783a9e6" providerId="LiveId" clId="{4AC74C85-4C4B-4F94-89B9-8D7777E65FB0}" dt="2021-12-22T06:43:09.042" v="1852" actId="20577"/>
        <pc:sldMkLst>
          <pc:docMk/>
          <pc:sldMk cId="1376378246" sldId="269"/>
        </pc:sldMkLst>
        <pc:spChg chg="add mod">
          <ac:chgData name="Arya Rao Auroville" userId="b4dac5804783a9e6" providerId="LiveId" clId="{4AC74C85-4C4B-4F94-89B9-8D7777E65FB0}" dt="2021-12-22T06:15:18.876" v="325" actId="122"/>
          <ac:spMkLst>
            <pc:docMk/>
            <pc:sldMk cId="1376378246" sldId="269"/>
            <ac:spMk id="4" creationId="{A8FBD922-651C-4326-A58F-D0A249635AA7}"/>
          </ac:spMkLst>
        </pc:spChg>
        <pc:spChg chg="mod">
          <ac:chgData name="Arya Rao Auroville" userId="b4dac5804783a9e6" providerId="LiveId" clId="{4AC74C85-4C4B-4F94-89B9-8D7777E65FB0}" dt="2021-12-22T06:43:09.042" v="1852" actId="20577"/>
          <ac:spMkLst>
            <pc:docMk/>
            <pc:sldMk cId="1376378246" sldId="269"/>
            <ac:spMk id="6" creationId="{A422050A-CF1F-4166-B0C8-06F8A75C1433}"/>
          </ac:spMkLst>
        </pc:spChg>
        <pc:picChg chg="mod">
          <ac:chgData name="Arya Rao Auroville" userId="b4dac5804783a9e6" providerId="LiveId" clId="{4AC74C85-4C4B-4F94-89B9-8D7777E65FB0}" dt="2021-12-22T06:12:30.506" v="228" actId="14100"/>
          <ac:picMkLst>
            <pc:docMk/>
            <pc:sldMk cId="1376378246" sldId="269"/>
            <ac:picMk id="2050" creationId="{2896D56E-3106-4E65-A6BB-B5C1FFC0CD71}"/>
          </ac:picMkLst>
        </pc:picChg>
      </pc:sldChg>
      <pc:sldChg chg="addSp modSp mod modNotesTx">
        <pc:chgData name="Arya Rao Auroville" userId="b4dac5804783a9e6" providerId="LiveId" clId="{4AC74C85-4C4B-4F94-89B9-8D7777E65FB0}" dt="2021-12-22T06:48:27.866" v="2180" actId="20577"/>
        <pc:sldMkLst>
          <pc:docMk/>
          <pc:sldMk cId="3556343867" sldId="270"/>
        </pc:sldMkLst>
        <pc:spChg chg="add mod">
          <ac:chgData name="Arya Rao Auroville" userId="b4dac5804783a9e6" providerId="LiveId" clId="{4AC74C85-4C4B-4F94-89B9-8D7777E65FB0}" dt="2021-12-22T06:15:10.222" v="308" actId="122"/>
          <ac:spMkLst>
            <pc:docMk/>
            <pc:sldMk cId="3556343867" sldId="270"/>
            <ac:spMk id="4" creationId="{B01FD93C-F6DF-4B67-AD8D-F4355000DBE6}"/>
          </ac:spMkLst>
        </pc:spChg>
        <pc:spChg chg="mod">
          <ac:chgData name="Arya Rao Auroville" userId="b4dac5804783a9e6" providerId="LiveId" clId="{4AC74C85-4C4B-4F94-89B9-8D7777E65FB0}" dt="2021-12-22T06:46:01.561" v="1912" actId="20577"/>
          <ac:spMkLst>
            <pc:docMk/>
            <pc:sldMk cId="3556343867" sldId="270"/>
            <ac:spMk id="6" creationId="{A422050A-CF1F-4166-B0C8-06F8A75C1433}"/>
          </ac:spMkLst>
        </pc:spChg>
      </pc:sldChg>
      <pc:sldChg chg="addSp modSp mod modNotesTx">
        <pc:chgData name="Arya Rao Auroville" userId="b4dac5804783a9e6" providerId="LiveId" clId="{4AC74C85-4C4B-4F94-89B9-8D7777E65FB0}" dt="2021-12-22T06:50:42.416" v="2329" actId="20577"/>
        <pc:sldMkLst>
          <pc:docMk/>
          <pc:sldMk cId="2913100591" sldId="271"/>
        </pc:sldMkLst>
        <pc:spChg chg="add mod">
          <ac:chgData name="Arya Rao Auroville" userId="b4dac5804783a9e6" providerId="LiveId" clId="{4AC74C85-4C4B-4F94-89B9-8D7777E65FB0}" dt="2021-12-22T06:19:43.859" v="409" actId="1076"/>
          <ac:spMkLst>
            <pc:docMk/>
            <pc:sldMk cId="2913100591" sldId="271"/>
            <ac:spMk id="4" creationId="{E98273A3-EA3B-4E23-BB17-4F5ECA4C0FE5}"/>
          </ac:spMkLst>
        </pc:spChg>
        <pc:spChg chg="mod">
          <ac:chgData name="Arya Rao Auroville" userId="b4dac5804783a9e6" providerId="LiveId" clId="{4AC74C85-4C4B-4F94-89B9-8D7777E65FB0}" dt="2021-12-22T06:20:12.089" v="411" actId="1076"/>
          <ac:spMkLst>
            <pc:docMk/>
            <pc:sldMk cId="2913100591" sldId="271"/>
            <ac:spMk id="6" creationId="{A422050A-CF1F-4166-B0C8-06F8A75C1433}"/>
          </ac:spMkLst>
        </pc:spChg>
        <pc:picChg chg="mod">
          <ac:chgData name="Arya Rao Auroville" userId="b4dac5804783a9e6" providerId="LiveId" clId="{4AC74C85-4C4B-4F94-89B9-8D7777E65FB0}" dt="2021-12-22T06:19:32.080" v="407" actId="1076"/>
          <ac:picMkLst>
            <pc:docMk/>
            <pc:sldMk cId="2913100591" sldId="271"/>
            <ac:picMk id="5122" creationId="{0AD71236-AE25-477E-A060-95E858CCC91B}"/>
          </ac:picMkLst>
        </pc:picChg>
      </pc:sldChg>
      <pc:sldChg chg="addSp delSp modSp mod">
        <pc:chgData name="Arya Rao Auroville" userId="b4dac5804783a9e6" providerId="LiveId" clId="{4AC74C85-4C4B-4F94-89B9-8D7777E65FB0}" dt="2021-12-22T06:21:28.628" v="435" actId="20577"/>
        <pc:sldMkLst>
          <pc:docMk/>
          <pc:sldMk cId="15955807" sldId="273"/>
        </pc:sldMkLst>
        <pc:spChg chg="add del">
          <ac:chgData name="Arya Rao Auroville" userId="b4dac5804783a9e6" providerId="LiveId" clId="{4AC74C85-4C4B-4F94-89B9-8D7777E65FB0}" dt="2021-12-22T06:20:28.837" v="417" actId="22"/>
          <ac:spMkLst>
            <pc:docMk/>
            <pc:sldMk cId="15955807" sldId="273"/>
            <ac:spMk id="5" creationId="{BDB7700C-8C25-4889-9496-2A1F07FFB32C}"/>
          </ac:spMkLst>
        </pc:spChg>
        <pc:spChg chg="mod">
          <ac:chgData name="Arya Rao Auroville" userId="b4dac5804783a9e6" providerId="LiveId" clId="{4AC74C85-4C4B-4F94-89B9-8D7777E65FB0}" dt="2021-12-22T06:21:28.628" v="435" actId="20577"/>
          <ac:spMkLst>
            <pc:docMk/>
            <pc:sldMk cId="15955807" sldId="273"/>
            <ac:spMk id="6" creationId="{A422050A-CF1F-4166-B0C8-06F8A75C1433}"/>
          </ac:spMkLst>
        </pc:spChg>
        <pc:spChg chg="add mod">
          <ac:chgData name="Arya Rao Auroville" userId="b4dac5804783a9e6" providerId="LiveId" clId="{4AC74C85-4C4B-4F94-89B9-8D7777E65FB0}" dt="2021-12-22T06:21:04.226" v="432" actId="20577"/>
          <ac:spMkLst>
            <pc:docMk/>
            <pc:sldMk cId="15955807" sldId="273"/>
            <ac:spMk id="7" creationId="{ABCDCC77-EFF7-4BBA-83CC-C652D42AAE77}"/>
          </ac:spMkLst>
        </pc:spChg>
        <pc:picChg chg="mod">
          <ac:chgData name="Arya Rao Auroville" userId="b4dac5804783a9e6" providerId="LiveId" clId="{4AC74C85-4C4B-4F94-89B9-8D7777E65FB0}" dt="2021-12-22T06:20:18.999" v="412" actId="1076"/>
          <ac:picMkLst>
            <pc:docMk/>
            <pc:sldMk cId="15955807" sldId="273"/>
            <ac:picMk id="6146" creationId="{468C5E26-8A64-43DD-B470-265A7354CA92}"/>
          </ac:picMkLst>
        </pc:picChg>
      </pc:sldChg>
      <pc:sldChg chg="modSp mod modNotesTx">
        <pc:chgData name="Arya Rao Auroville" userId="b4dac5804783a9e6" providerId="LiveId" clId="{4AC74C85-4C4B-4F94-89B9-8D7777E65FB0}" dt="2021-12-22T06:51:37.735" v="2330" actId="20577"/>
        <pc:sldMkLst>
          <pc:docMk/>
          <pc:sldMk cId="159325210" sldId="274"/>
        </pc:sldMkLst>
        <pc:spChg chg="mod">
          <ac:chgData name="Arya Rao Auroville" userId="b4dac5804783a9e6" providerId="LiveId" clId="{4AC74C85-4C4B-4F94-89B9-8D7777E65FB0}" dt="2021-12-22T06:22:50.002" v="440" actId="122"/>
          <ac:spMkLst>
            <pc:docMk/>
            <pc:sldMk cId="159325210" sldId="274"/>
            <ac:spMk id="2" creationId="{B91DDBCD-E842-47BE-AF50-CD2DD0B1EFD3}"/>
          </ac:spMkLst>
        </pc:spChg>
      </pc:sldChg>
      <pc:sldChg chg="modSp mod modNotesTx">
        <pc:chgData name="Arya Rao Auroville" userId="b4dac5804783a9e6" providerId="LiveId" clId="{4AC74C85-4C4B-4F94-89B9-8D7777E65FB0}" dt="2021-12-22T06:51:41.106" v="2331" actId="20577"/>
        <pc:sldMkLst>
          <pc:docMk/>
          <pc:sldMk cId="3459063160" sldId="275"/>
        </pc:sldMkLst>
        <pc:spChg chg="mod">
          <ac:chgData name="Arya Rao Auroville" userId="b4dac5804783a9e6" providerId="LiveId" clId="{4AC74C85-4C4B-4F94-89B9-8D7777E65FB0}" dt="2021-12-22T06:22:33.532" v="438" actId="122"/>
          <ac:spMkLst>
            <pc:docMk/>
            <pc:sldMk cId="3459063160" sldId="275"/>
            <ac:spMk id="2" creationId="{B91DDBCD-E842-47BE-AF50-CD2DD0B1EFD3}"/>
          </ac:spMkLst>
        </pc:spChg>
      </pc:sldChg>
      <pc:sldChg chg="modSp modNotesTx">
        <pc:chgData name="Arya Rao Auroville" userId="b4dac5804783a9e6" providerId="LiveId" clId="{4AC74C85-4C4B-4F94-89B9-8D7777E65FB0}" dt="2021-12-22T06:56:15.078" v="2913" actId="20577"/>
        <pc:sldMkLst>
          <pc:docMk/>
          <pc:sldMk cId="2265143394" sldId="276"/>
        </pc:sldMkLst>
        <pc:picChg chg="mod">
          <ac:chgData name="Arya Rao Auroville" userId="b4dac5804783a9e6" providerId="LiveId" clId="{4AC74C85-4C4B-4F94-89B9-8D7777E65FB0}" dt="2021-12-22T06:22:04.712" v="436" actId="1076"/>
          <ac:picMkLst>
            <pc:docMk/>
            <pc:sldMk cId="2265143394" sldId="276"/>
            <ac:picMk id="3074" creationId="{B2465E71-A640-4B3F-A206-3E43502DA4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12/22/2021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6456DE3-4E01-4AFD-AD42-42312842ED89}" type="slidenum">
              <a:rPr lang="en-US" smtClean="0"/>
              <a:t>11</a:t>
            </a:fld>
            <a:endParaRPr lang="en-US" dirty="0"/>
          </a:p>
        </p:txBody>
      </p:sp>
    </p:spTree>
    <p:extLst>
      <p:ext uri="{BB962C8B-B14F-4D97-AF65-F5344CB8AC3E}">
        <p14:creationId xmlns:p14="http://schemas.microsoft.com/office/powerpoint/2010/main" val="1130558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How did The Mother change the world?: </a:t>
            </a:r>
          </a:p>
          <a:p>
            <a:r>
              <a:rPr lang="en-IN" dirty="0"/>
              <a:t>Evolution on earth started with basic life forms like bacteria, then multi-cellular organisms, amphibians, birds, reptiles, apes, and finally human beings. But wait! Do you really think human beings are final? She did a lot of work preparing for the next step in evolution. To read more about it, go to our school Bhavan and pick up a book that explains in detail her contribution to this </a:t>
            </a:r>
            <a:r>
              <a:rPr lang="en-IN"/>
              <a:t>upcoming step in </a:t>
            </a:r>
            <a:r>
              <a:rPr lang="en-IN" dirty="0"/>
              <a:t>evolution.</a:t>
            </a:r>
          </a:p>
        </p:txBody>
      </p:sp>
      <p:sp>
        <p:nvSpPr>
          <p:cNvPr id="4" name="Slide Number Placeholder 3"/>
          <p:cNvSpPr>
            <a:spLocks noGrp="1"/>
          </p:cNvSpPr>
          <p:nvPr>
            <p:ph type="sldNum" sz="quarter" idx="5"/>
          </p:nvPr>
        </p:nvSpPr>
        <p:spPr/>
        <p:txBody>
          <a:bodyPr/>
          <a:lstStyle/>
          <a:p>
            <a:fld id="{86456DE3-4E01-4AFD-AD42-42312842ED89}" type="slidenum">
              <a:rPr lang="en-US" smtClean="0"/>
              <a:t>12</a:t>
            </a:fld>
            <a:endParaRPr lang="en-US" dirty="0"/>
          </a:p>
        </p:txBody>
      </p:sp>
    </p:spTree>
    <p:extLst>
      <p:ext uri="{BB962C8B-B14F-4D97-AF65-F5344CB8AC3E}">
        <p14:creationId xmlns:p14="http://schemas.microsoft.com/office/powerpoint/2010/main" val="3907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What is Yogic Stature?: It is a measure of one’s level of consciousness </a:t>
            </a:r>
          </a:p>
          <a:p>
            <a:r>
              <a:rPr lang="en-IN" dirty="0"/>
              <a:t>What Is Consciousness?: You are conscious of your body, thoughts etc. Are you conscious of what I am thinking? If you expand your consciousness, you can know. It is Awareness.</a:t>
            </a:r>
          </a:p>
          <a:p>
            <a:r>
              <a:rPr lang="en-IN" dirty="0"/>
              <a:t>What is Integral Yoga?: Yoga is the Union with God. Integral Yoga means that the Union is complete at all levels.</a:t>
            </a:r>
          </a:p>
          <a:p>
            <a:r>
              <a:rPr lang="en-IN" dirty="0"/>
              <a:t>What are the different levels?: Physical, Vital, and Mental.</a:t>
            </a:r>
          </a:p>
          <a:p>
            <a:r>
              <a:rPr lang="en-IN" dirty="0"/>
              <a:t>What is Vital? It is your will-power, aspirations, ambitions, dynamisms, complexity. Complexity or richness of your personality.</a:t>
            </a:r>
          </a:p>
        </p:txBody>
      </p:sp>
      <p:sp>
        <p:nvSpPr>
          <p:cNvPr id="4" name="Slide Number Placeholder 3"/>
          <p:cNvSpPr>
            <a:spLocks noGrp="1"/>
          </p:cNvSpPr>
          <p:nvPr>
            <p:ph type="sldNum" sz="quarter" idx="5"/>
          </p:nvPr>
        </p:nvSpPr>
        <p:spPr/>
        <p:txBody>
          <a:bodyPr/>
          <a:lstStyle/>
          <a:p>
            <a:fld id="{86456DE3-4E01-4AFD-AD42-42312842ED89}" type="slidenum">
              <a:rPr lang="en-US" smtClean="0"/>
              <a:t>2</a:t>
            </a:fld>
            <a:endParaRPr lang="en-US" dirty="0"/>
          </a:p>
        </p:txBody>
      </p:sp>
    </p:spTree>
    <p:extLst>
      <p:ext uri="{BB962C8B-B14F-4D97-AF65-F5344CB8AC3E}">
        <p14:creationId xmlns:p14="http://schemas.microsoft.com/office/powerpoint/2010/main" val="356865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Integral Development = Education for the body, mind and soul. Music and art are examples of education for the soul.</a:t>
            </a:r>
          </a:p>
        </p:txBody>
      </p:sp>
      <p:sp>
        <p:nvSpPr>
          <p:cNvPr id="4" name="Slide Number Placeholder 3"/>
          <p:cNvSpPr>
            <a:spLocks noGrp="1"/>
          </p:cNvSpPr>
          <p:nvPr>
            <p:ph type="sldNum" sz="quarter" idx="5"/>
          </p:nvPr>
        </p:nvSpPr>
        <p:spPr/>
        <p:txBody>
          <a:bodyPr/>
          <a:lstStyle/>
          <a:p>
            <a:fld id="{86456DE3-4E01-4AFD-AD42-42312842ED89}" type="slidenum">
              <a:rPr lang="en-US" smtClean="0"/>
              <a:t>3</a:t>
            </a:fld>
            <a:endParaRPr lang="en-US" dirty="0"/>
          </a:p>
        </p:txBody>
      </p:sp>
    </p:spTree>
    <p:extLst>
      <p:ext uri="{BB962C8B-B14F-4D97-AF65-F5344CB8AC3E}">
        <p14:creationId xmlns:p14="http://schemas.microsoft.com/office/powerpoint/2010/main" val="116478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Body should be flexible. If your body bends properly, like in some asanas, where you have to bend backwards and touch the floor with your palms, then your body is functioning properly. There are other functions of the body too.</a:t>
            </a:r>
          </a:p>
        </p:txBody>
      </p:sp>
      <p:sp>
        <p:nvSpPr>
          <p:cNvPr id="4" name="Slide Number Placeholder 3"/>
          <p:cNvSpPr>
            <a:spLocks noGrp="1"/>
          </p:cNvSpPr>
          <p:nvPr>
            <p:ph type="sldNum" sz="quarter" idx="5"/>
          </p:nvPr>
        </p:nvSpPr>
        <p:spPr/>
        <p:txBody>
          <a:bodyPr/>
          <a:lstStyle/>
          <a:p>
            <a:fld id="{86456DE3-4E01-4AFD-AD42-42312842ED89}" type="slidenum">
              <a:rPr lang="en-US" smtClean="0"/>
              <a:t>5</a:t>
            </a:fld>
            <a:endParaRPr lang="en-US" dirty="0"/>
          </a:p>
        </p:txBody>
      </p:sp>
    </p:spTree>
    <p:extLst>
      <p:ext uri="{BB962C8B-B14F-4D97-AF65-F5344CB8AC3E}">
        <p14:creationId xmlns:p14="http://schemas.microsoft.com/office/powerpoint/2010/main" val="284420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What is </a:t>
            </a:r>
            <a:r>
              <a:rPr lang="en-IN" sz="1200" dirty="0"/>
              <a:t>effective dynamism?: When you set a goal, you should know how to achieve that goal. What effort goes into making that goal a success.</a:t>
            </a:r>
            <a:endParaRPr lang="en-IN" dirty="0"/>
          </a:p>
          <a:p>
            <a:r>
              <a:rPr lang="en-IN" dirty="0"/>
              <a:t>What is Vital?: Ok, PS5 has come out. I WANT IT. I WANT IPHONE 13. You get the idea.</a:t>
            </a:r>
          </a:p>
          <a:p>
            <a:r>
              <a:rPr lang="en-IN" dirty="0"/>
              <a:t>What is the </a:t>
            </a:r>
            <a:r>
              <a:rPr lang="en-IN" sz="1200" dirty="0"/>
              <a:t>indispensable starting-point?: Something you cannot do without.</a:t>
            </a:r>
          </a:p>
          <a:p>
            <a:endParaRPr lang="en-IN" dirty="0"/>
          </a:p>
        </p:txBody>
      </p:sp>
      <p:sp>
        <p:nvSpPr>
          <p:cNvPr id="4" name="Slide Number Placeholder 3"/>
          <p:cNvSpPr>
            <a:spLocks noGrp="1"/>
          </p:cNvSpPr>
          <p:nvPr>
            <p:ph type="sldNum" sz="quarter" idx="5"/>
          </p:nvPr>
        </p:nvSpPr>
        <p:spPr/>
        <p:txBody>
          <a:bodyPr/>
          <a:lstStyle/>
          <a:p>
            <a:fld id="{86456DE3-4E01-4AFD-AD42-42312842ED89}" type="slidenum">
              <a:rPr lang="en-US" smtClean="0"/>
              <a:t>6</a:t>
            </a:fld>
            <a:endParaRPr lang="en-US" dirty="0"/>
          </a:p>
        </p:txBody>
      </p:sp>
    </p:spTree>
    <p:extLst>
      <p:ext uri="{BB962C8B-B14F-4D97-AF65-F5344CB8AC3E}">
        <p14:creationId xmlns:p14="http://schemas.microsoft.com/office/powerpoint/2010/main" val="20253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2</a:t>
            </a:r>
            <a:r>
              <a:rPr lang="en-IN" baseline="30000" dirty="0"/>
              <a:t>nd</a:t>
            </a:r>
            <a:r>
              <a:rPr lang="en-IN" dirty="0"/>
              <a:t> Point: Tell Leonardo Da Vinci. He’s touched field.</a:t>
            </a:r>
          </a:p>
          <a:p>
            <a:r>
              <a:rPr lang="en-IN" dirty="0"/>
              <a:t>The central idea: If you want to be successful in life, you must have an aim. That aim is the Central idea. There may be other ideas or goals but the central idea DOES NOT CHANGE.</a:t>
            </a:r>
          </a:p>
        </p:txBody>
      </p:sp>
      <p:sp>
        <p:nvSpPr>
          <p:cNvPr id="4" name="Slide Number Placeholder 3"/>
          <p:cNvSpPr>
            <a:spLocks noGrp="1"/>
          </p:cNvSpPr>
          <p:nvPr>
            <p:ph type="sldNum" sz="quarter" idx="5"/>
          </p:nvPr>
        </p:nvSpPr>
        <p:spPr/>
        <p:txBody>
          <a:bodyPr/>
          <a:lstStyle/>
          <a:p>
            <a:fld id="{86456DE3-4E01-4AFD-AD42-42312842ED89}" type="slidenum">
              <a:rPr lang="en-US" smtClean="0"/>
              <a:t>7</a:t>
            </a:fld>
            <a:endParaRPr lang="en-US" dirty="0"/>
          </a:p>
        </p:txBody>
      </p:sp>
    </p:spTree>
    <p:extLst>
      <p:ext uri="{BB962C8B-B14F-4D97-AF65-F5344CB8AC3E}">
        <p14:creationId xmlns:p14="http://schemas.microsoft.com/office/powerpoint/2010/main" val="357369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t>Individual reaction to these circumstances: Different people react to one situation differently. This is because their level of consciousness is different.</a:t>
            </a:r>
            <a:endParaRPr lang="en-IN" dirty="0"/>
          </a:p>
        </p:txBody>
      </p:sp>
      <p:sp>
        <p:nvSpPr>
          <p:cNvPr id="4" name="Slide Number Placeholder 3"/>
          <p:cNvSpPr>
            <a:spLocks noGrp="1"/>
          </p:cNvSpPr>
          <p:nvPr>
            <p:ph type="sldNum" sz="quarter" idx="5"/>
          </p:nvPr>
        </p:nvSpPr>
        <p:spPr/>
        <p:txBody>
          <a:bodyPr/>
          <a:lstStyle/>
          <a:p>
            <a:fld id="{86456DE3-4E01-4AFD-AD42-42312842ED89}" type="slidenum">
              <a:rPr lang="en-US" smtClean="0"/>
              <a:t>8</a:t>
            </a:fld>
            <a:endParaRPr lang="en-US" dirty="0"/>
          </a:p>
        </p:txBody>
      </p:sp>
    </p:spTree>
    <p:extLst>
      <p:ext uri="{BB962C8B-B14F-4D97-AF65-F5344CB8AC3E}">
        <p14:creationId xmlns:p14="http://schemas.microsoft.com/office/powerpoint/2010/main" val="147735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What is Vital?:</a:t>
            </a:r>
          </a:p>
        </p:txBody>
      </p:sp>
      <p:sp>
        <p:nvSpPr>
          <p:cNvPr id="4" name="Slide Number Placeholder 3"/>
          <p:cNvSpPr>
            <a:spLocks noGrp="1"/>
          </p:cNvSpPr>
          <p:nvPr>
            <p:ph type="sldNum" sz="quarter" idx="5"/>
          </p:nvPr>
        </p:nvSpPr>
        <p:spPr/>
        <p:txBody>
          <a:bodyPr/>
          <a:lstStyle/>
          <a:p>
            <a:fld id="{86456DE3-4E01-4AFD-AD42-42312842ED89}" type="slidenum">
              <a:rPr lang="en-US" smtClean="0"/>
              <a:t>9</a:t>
            </a:fld>
            <a:endParaRPr lang="en-US" dirty="0"/>
          </a:p>
        </p:txBody>
      </p:sp>
    </p:spTree>
    <p:extLst>
      <p:ext uri="{BB962C8B-B14F-4D97-AF65-F5344CB8AC3E}">
        <p14:creationId xmlns:p14="http://schemas.microsoft.com/office/powerpoint/2010/main" val="355515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6456DE3-4E01-4AFD-AD42-42312842ED89}" type="slidenum">
              <a:rPr lang="en-US" smtClean="0"/>
              <a:t>10</a:t>
            </a:fld>
            <a:endParaRPr lang="en-US" dirty="0"/>
          </a:p>
        </p:txBody>
      </p:sp>
    </p:spTree>
    <p:extLst>
      <p:ext uri="{BB962C8B-B14F-4D97-AF65-F5344CB8AC3E}">
        <p14:creationId xmlns:p14="http://schemas.microsoft.com/office/powerpoint/2010/main" val="367211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12/22/2021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12/22/2021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12/22/2021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12/22/2021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12/22/2021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0"/>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6800" dirty="0" err="1"/>
              <a:t>Mirra</a:t>
            </a:r>
            <a:r>
              <a:rPr lang="en-US" sz="6800" dirty="0"/>
              <a:t> Alfassa</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en-US" sz="1800" dirty="0"/>
              <a:t>How Women Change the World</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1DDBCD-E842-47BE-AF50-CD2DD0B1EFD3}"/>
              </a:ext>
            </a:extLst>
          </p:cNvPr>
          <p:cNvSpPr txBox="1"/>
          <p:nvPr/>
        </p:nvSpPr>
        <p:spPr>
          <a:xfrm>
            <a:off x="2561262" y="2305615"/>
            <a:ext cx="7069476" cy="2246769"/>
          </a:xfrm>
          <a:prstGeom prst="rect">
            <a:avLst/>
          </a:prstGeom>
          <a:noFill/>
        </p:spPr>
        <p:txBody>
          <a:bodyPr wrap="square" rtlCol="0">
            <a:spAutoFit/>
          </a:bodyPr>
          <a:lstStyle/>
          <a:p>
            <a:pPr algn="ctr"/>
            <a:r>
              <a:rPr lang="en-IN" sz="2800" dirty="0"/>
              <a:t>All excerpts are taken from the book, “On Education” by The Mother. For further reading, one can buy this book from the school Bhavan.</a:t>
            </a:r>
          </a:p>
          <a:p>
            <a:endParaRPr lang="en-IN" sz="2800" dirty="0"/>
          </a:p>
        </p:txBody>
      </p:sp>
    </p:spTree>
    <p:extLst>
      <p:ext uri="{BB962C8B-B14F-4D97-AF65-F5344CB8AC3E}">
        <p14:creationId xmlns:p14="http://schemas.microsoft.com/office/powerpoint/2010/main" val="159325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1DDBCD-E842-47BE-AF50-CD2DD0B1EFD3}"/>
              </a:ext>
            </a:extLst>
          </p:cNvPr>
          <p:cNvSpPr txBox="1"/>
          <p:nvPr/>
        </p:nvSpPr>
        <p:spPr>
          <a:xfrm>
            <a:off x="2561262" y="2736502"/>
            <a:ext cx="7069476" cy="1384995"/>
          </a:xfrm>
          <a:prstGeom prst="rect">
            <a:avLst/>
          </a:prstGeom>
          <a:noFill/>
        </p:spPr>
        <p:txBody>
          <a:bodyPr wrap="square" rtlCol="0">
            <a:spAutoFit/>
          </a:bodyPr>
          <a:lstStyle/>
          <a:p>
            <a:pPr algn="ctr"/>
            <a:r>
              <a:rPr lang="en-IN" sz="2800" dirty="0"/>
              <a:t>The Mother started the Centre of Education in Pondicherry. AMIS is a branch of the same.</a:t>
            </a:r>
          </a:p>
        </p:txBody>
      </p:sp>
    </p:spTree>
    <p:extLst>
      <p:ext uri="{BB962C8B-B14F-4D97-AF65-F5344CB8AC3E}">
        <p14:creationId xmlns:p14="http://schemas.microsoft.com/office/powerpoint/2010/main" val="3459063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B2465E71-A640-4B3F-A206-3E43502DA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575" y="653960"/>
            <a:ext cx="4514850"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14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9C4CB8-9D38-4D14-ABAF-AAD0B55BC856}"/>
              </a:ext>
            </a:extLst>
          </p:cNvPr>
          <p:cNvPicPr>
            <a:picLocks noChangeAspect="1"/>
          </p:cNvPicPr>
          <p:nvPr/>
        </p:nvPicPr>
        <p:blipFill>
          <a:blip r:embed="rId3"/>
          <a:stretch>
            <a:fillRect/>
          </a:stretch>
        </p:blipFill>
        <p:spPr>
          <a:xfrm>
            <a:off x="1023085" y="964398"/>
            <a:ext cx="3696903" cy="4929204"/>
          </a:xfrm>
          <a:prstGeom prst="rect">
            <a:avLst/>
          </a:prstGeom>
        </p:spPr>
      </p:pic>
      <p:sp>
        <p:nvSpPr>
          <p:cNvPr id="5" name="TextBox 4">
            <a:extLst>
              <a:ext uri="{FF2B5EF4-FFF2-40B4-BE49-F238E27FC236}">
                <a16:creationId xmlns:a16="http://schemas.microsoft.com/office/drawing/2014/main" id="{B80F6D4A-C52E-4FE0-A784-C20FC14F0DE1}"/>
              </a:ext>
            </a:extLst>
          </p:cNvPr>
          <p:cNvSpPr txBox="1"/>
          <p:nvPr/>
        </p:nvSpPr>
        <p:spPr>
          <a:xfrm>
            <a:off x="5091764" y="964399"/>
            <a:ext cx="6352673" cy="4154984"/>
          </a:xfrm>
          <a:prstGeom prst="rect">
            <a:avLst/>
          </a:prstGeom>
          <a:noFill/>
        </p:spPr>
        <p:txBody>
          <a:bodyPr wrap="square" rtlCol="0">
            <a:spAutoFit/>
          </a:bodyPr>
          <a:lstStyle/>
          <a:p>
            <a:r>
              <a:rPr lang="en-US" sz="2400" b="1" i="0" dirty="0" err="1">
                <a:solidFill>
                  <a:srgbClr val="202122"/>
                </a:solidFill>
                <a:effectLst/>
                <a:latin typeface="Arial" panose="020B0604020202020204" pitchFamily="34" charset="0"/>
              </a:rPr>
              <a:t>Mirra</a:t>
            </a:r>
            <a:r>
              <a:rPr lang="en-US" sz="2400" b="1" dirty="0">
                <a:solidFill>
                  <a:srgbClr val="202122"/>
                </a:solidFill>
                <a:latin typeface="Arial" panose="020B0604020202020204" pitchFamily="34" charset="0"/>
              </a:rPr>
              <a:t> </a:t>
            </a:r>
            <a:r>
              <a:rPr lang="en-US" sz="2400" b="1" i="0" dirty="0" err="1">
                <a:solidFill>
                  <a:srgbClr val="202122"/>
                </a:solidFill>
                <a:effectLst/>
                <a:latin typeface="Arial" panose="020B0604020202020204" pitchFamily="34" charset="0"/>
              </a:rPr>
              <a:t>Alfassa</a:t>
            </a:r>
            <a:r>
              <a:rPr lang="en-US" sz="2400" b="0" i="0" dirty="0">
                <a:solidFill>
                  <a:srgbClr val="202122"/>
                </a:solidFill>
                <a:effectLst/>
                <a:latin typeface="Arial" panose="020B0604020202020204" pitchFamily="34" charset="0"/>
              </a:rPr>
              <a:t> (21 February 1878 – 17 November 1973), known to her followers as </a:t>
            </a:r>
            <a:r>
              <a:rPr lang="en-US" sz="2400" b="1" i="0" dirty="0">
                <a:solidFill>
                  <a:srgbClr val="202122"/>
                </a:solidFill>
                <a:effectLst/>
                <a:latin typeface="Arial" panose="020B0604020202020204" pitchFamily="34" charset="0"/>
              </a:rPr>
              <a:t>The Mother</a:t>
            </a:r>
            <a:r>
              <a:rPr lang="en-US" sz="2400" b="0" i="0" dirty="0">
                <a:solidFill>
                  <a:srgbClr val="202122"/>
                </a:solidFill>
                <a:effectLst/>
                <a:latin typeface="Arial" panose="020B0604020202020204" pitchFamily="34" charset="0"/>
              </a:rPr>
              <a:t>, </a:t>
            </a:r>
            <a:r>
              <a:rPr lang="en-US" sz="2400" dirty="0">
                <a:solidFill>
                  <a:srgbClr val="202122"/>
                </a:solidFill>
                <a:latin typeface="Arial" panose="020B0604020202020204" pitchFamily="34" charset="0"/>
              </a:rPr>
              <a:t>is </a:t>
            </a:r>
            <a:r>
              <a:rPr lang="en-US" sz="2400" b="0" i="0" dirty="0">
                <a:solidFill>
                  <a:srgbClr val="202122"/>
                </a:solidFill>
                <a:effectLst/>
                <a:latin typeface="Arial" panose="020B0604020202020204" pitchFamily="34" charset="0"/>
              </a:rPr>
              <a:t>a spiritual </a:t>
            </a:r>
            <a:r>
              <a:rPr lang="en-US" sz="2400" b="0" i="0" u="none" strike="noStrike" dirty="0">
                <a:solidFill>
                  <a:srgbClr val="0645AD"/>
                </a:solidFill>
                <a:effectLst/>
                <a:latin typeface="Arial" panose="020B0604020202020204" pitchFamily="34" charset="0"/>
              </a:rPr>
              <a:t>guru</a:t>
            </a:r>
            <a:r>
              <a:rPr lang="en-US" sz="2400" b="0" i="0" dirty="0">
                <a:solidFill>
                  <a:srgbClr val="202122"/>
                </a:solidFill>
                <a:effectLst/>
                <a:latin typeface="Arial" panose="020B0604020202020204" pitchFamily="34" charset="0"/>
              </a:rPr>
              <a:t>, and a collaborator of </a:t>
            </a:r>
            <a:r>
              <a:rPr lang="en-US" sz="2400" b="0" i="0" u="none" strike="noStrike" dirty="0">
                <a:solidFill>
                  <a:srgbClr val="0645AD"/>
                </a:solidFill>
                <a:effectLst/>
                <a:latin typeface="Arial" panose="020B0604020202020204" pitchFamily="34" charset="0"/>
              </a:rPr>
              <a:t>Sri Aurobindo</a:t>
            </a:r>
            <a:r>
              <a:rPr lang="en-US" sz="2400" b="0" i="0" dirty="0">
                <a:solidFill>
                  <a:srgbClr val="202122"/>
                </a:solidFill>
                <a:effectLst/>
                <a:latin typeface="Arial" panose="020B0604020202020204" pitchFamily="34" charset="0"/>
              </a:rPr>
              <a:t>, who considered her to be of equal yogic stature to him and called her by the name "The Mother". She founded the </a:t>
            </a:r>
            <a:r>
              <a:rPr lang="en-US" sz="2400" b="0" i="0" u="none" strike="noStrike" dirty="0">
                <a:solidFill>
                  <a:srgbClr val="0645AD"/>
                </a:solidFill>
                <a:effectLst/>
                <a:latin typeface="Arial" panose="020B0604020202020204" pitchFamily="34" charset="0"/>
              </a:rPr>
              <a:t>Sri Aurobindo Ashram</a:t>
            </a:r>
            <a:r>
              <a:rPr lang="en-US" sz="2400" b="0" i="0" dirty="0">
                <a:solidFill>
                  <a:srgbClr val="202122"/>
                </a:solidFill>
                <a:effectLst/>
                <a:latin typeface="Arial" panose="020B0604020202020204" pitchFamily="34" charset="0"/>
              </a:rPr>
              <a:t> and established </a:t>
            </a:r>
            <a:r>
              <a:rPr lang="en-US" sz="2400" b="0" i="0" u="none" strike="noStrike" dirty="0">
                <a:solidFill>
                  <a:srgbClr val="0645AD"/>
                </a:solidFill>
                <a:effectLst/>
                <a:latin typeface="Arial" panose="020B0604020202020204" pitchFamily="34" charset="0"/>
              </a:rPr>
              <a:t>Auroville</a:t>
            </a:r>
            <a:r>
              <a:rPr lang="en-US" sz="2400" b="0" i="0" dirty="0">
                <a:solidFill>
                  <a:srgbClr val="202122"/>
                </a:solidFill>
                <a:effectLst/>
                <a:latin typeface="Arial" panose="020B0604020202020204" pitchFamily="34" charset="0"/>
              </a:rPr>
              <a:t> as a universal town; she was an influence and inspiration to many writers and spiritual personalities on the subject of </a:t>
            </a:r>
            <a:r>
              <a:rPr lang="en-US" sz="2400" b="0" i="0" u="none" strike="noStrike" dirty="0">
                <a:solidFill>
                  <a:srgbClr val="0645AD"/>
                </a:solidFill>
                <a:effectLst/>
                <a:latin typeface="Arial" panose="020B0604020202020204" pitchFamily="34" charset="0"/>
              </a:rPr>
              <a:t>Integral Yoga</a:t>
            </a:r>
            <a:r>
              <a:rPr lang="en-US" sz="2400" b="0" i="0" dirty="0">
                <a:solidFill>
                  <a:srgbClr val="202122"/>
                </a:solidFill>
                <a:effectLst/>
                <a:latin typeface="Arial" panose="020B0604020202020204" pitchFamily="34" charset="0"/>
              </a:rPr>
              <a:t>.</a:t>
            </a:r>
            <a:endParaRPr lang="en-IN" sz="2400" dirty="0"/>
          </a:p>
        </p:txBody>
      </p:sp>
    </p:spTree>
    <p:extLst>
      <p:ext uri="{BB962C8B-B14F-4D97-AF65-F5344CB8AC3E}">
        <p14:creationId xmlns:p14="http://schemas.microsoft.com/office/powerpoint/2010/main" val="399773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6F968E-497B-45AF-9FF9-64836F1B613A}"/>
              </a:ext>
            </a:extLst>
          </p:cNvPr>
          <p:cNvPicPr>
            <a:picLocks noChangeAspect="1"/>
          </p:cNvPicPr>
          <p:nvPr/>
        </p:nvPicPr>
        <p:blipFill>
          <a:blip r:embed="rId3"/>
          <a:stretch>
            <a:fillRect/>
          </a:stretch>
        </p:blipFill>
        <p:spPr>
          <a:xfrm>
            <a:off x="526181" y="1746606"/>
            <a:ext cx="2853489" cy="4585799"/>
          </a:xfrm>
          <a:prstGeom prst="rect">
            <a:avLst/>
          </a:prstGeom>
        </p:spPr>
      </p:pic>
      <p:sp>
        <p:nvSpPr>
          <p:cNvPr id="5" name="TextBox 4">
            <a:extLst>
              <a:ext uri="{FF2B5EF4-FFF2-40B4-BE49-F238E27FC236}">
                <a16:creationId xmlns:a16="http://schemas.microsoft.com/office/drawing/2014/main" id="{F56BB3CF-657E-4BC0-9108-A59AF9BF6EE6}"/>
              </a:ext>
            </a:extLst>
          </p:cNvPr>
          <p:cNvSpPr txBox="1"/>
          <p:nvPr/>
        </p:nvSpPr>
        <p:spPr>
          <a:xfrm>
            <a:off x="4076900" y="2383455"/>
            <a:ext cx="6891688" cy="2954655"/>
          </a:xfrm>
          <a:prstGeom prst="rect">
            <a:avLst/>
          </a:prstGeom>
          <a:noFill/>
        </p:spPr>
        <p:txBody>
          <a:bodyPr wrap="square" rtlCol="0">
            <a:spAutoFit/>
          </a:bodyPr>
          <a:lstStyle/>
          <a:p>
            <a:r>
              <a:rPr lang="en-IN" dirty="0"/>
              <a:t>                                      </a:t>
            </a:r>
          </a:p>
          <a:p>
            <a:r>
              <a:rPr lang="en-IN" sz="2800" dirty="0"/>
              <a:t>Mother started a school in Pondicherry which focuses on integral development of the child. </a:t>
            </a:r>
          </a:p>
          <a:p>
            <a:r>
              <a:rPr lang="en-IN" sz="2800" dirty="0"/>
              <a:t>Integral Education emphasises equal importance to different aspects of learning.</a:t>
            </a:r>
          </a:p>
        </p:txBody>
      </p:sp>
      <p:sp>
        <p:nvSpPr>
          <p:cNvPr id="3" name="TextBox 2">
            <a:extLst>
              <a:ext uri="{FF2B5EF4-FFF2-40B4-BE49-F238E27FC236}">
                <a16:creationId xmlns:a16="http://schemas.microsoft.com/office/drawing/2014/main" id="{90CB711A-ACAA-464B-B707-CC248707FCC1}"/>
              </a:ext>
            </a:extLst>
          </p:cNvPr>
          <p:cNvSpPr txBox="1"/>
          <p:nvPr/>
        </p:nvSpPr>
        <p:spPr>
          <a:xfrm>
            <a:off x="526181" y="525595"/>
            <a:ext cx="11139638" cy="1631216"/>
          </a:xfrm>
          <a:prstGeom prst="rect">
            <a:avLst/>
          </a:prstGeom>
          <a:noFill/>
        </p:spPr>
        <p:txBody>
          <a:bodyPr wrap="square" rtlCol="0">
            <a:spAutoFit/>
          </a:bodyPr>
          <a:lstStyle/>
          <a:p>
            <a:r>
              <a:rPr lang="en-IN" sz="3600" dirty="0"/>
              <a:t>                         THE SCIENCE OF LIVING</a:t>
            </a:r>
          </a:p>
          <a:p>
            <a:r>
              <a:rPr lang="en-IN" sz="3600" dirty="0"/>
              <a:t>                          </a:t>
            </a:r>
            <a:r>
              <a:rPr lang="en-IN" sz="2400" dirty="0"/>
              <a:t>To know oneself and control oneself</a:t>
            </a:r>
          </a:p>
          <a:p>
            <a:r>
              <a:rPr lang="en-IN" sz="2800" dirty="0"/>
              <a:t>                      </a:t>
            </a:r>
          </a:p>
        </p:txBody>
      </p:sp>
    </p:spTree>
    <p:extLst>
      <p:ext uri="{BB962C8B-B14F-4D97-AF65-F5344CB8AC3E}">
        <p14:creationId xmlns:p14="http://schemas.microsoft.com/office/powerpoint/2010/main" val="124852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6BB3CF-657E-4BC0-9108-A59AF9BF6EE6}"/>
              </a:ext>
            </a:extLst>
          </p:cNvPr>
          <p:cNvSpPr txBox="1"/>
          <p:nvPr/>
        </p:nvSpPr>
        <p:spPr>
          <a:xfrm>
            <a:off x="4075489" y="1843949"/>
            <a:ext cx="6891688" cy="3170099"/>
          </a:xfrm>
          <a:prstGeom prst="rect">
            <a:avLst/>
          </a:prstGeom>
          <a:noFill/>
        </p:spPr>
        <p:txBody>
          <a:bodyPr wrap="square" rtlCol="0">
            <a:spAutoFit/>
          </a:bodyPr>
          <a:lstStyle/>
          <a:p>
            <a:r>
              <a:rPr lang="en-IN" sz="2000" dirty="0"/>
              <a:t>She taught us that the education of a human being should begin at birth and continue throughout our lives.</a:t>
            </a:r>
          </a:p>
          <a:p>
            <a:endParaRPr lang="en-IN" sz="2000" dirty="0"/>
          </a:p>
          <a:p>
            <a:r>
              <a:rPr lang="en-IN" sz="2000" dirty="0"/>
              <a:t>Education to be complete must have these aspects corresponding to the 5 activities of the human being: the physical, the vital, the mental, the psychic, and the spiritual.</a:t>
            </a:r>
          </a:p>
          <a:p>
            <a:endParaRPr lang="en-IN" sz="2000" dirty="0"/>
          </a:p>
          <a:p>
            <a:r>
              <a:rPr lang="en-IN" sz="2000" dirty="0"/>
              <a:t>Education of all these activities must continue, completing one another, throughout our lives.</a:t>
            </a:r>
          </a:p>
        </p:txBody>
      </p:sp>
      <p:pic>
        <p:nvPicPr>
          <p:cNvPr id="2" name="Picture 1">
            <a:extLst>
              <a:ext uri="{FF2B5EF4-FFF2-40B4-BE49-F238E27FC236}">
                <a16:creationId xmlns:a16="http://schemas.microsoft.com/office/drawing/2014/main" id="{5019AA01-2EED-49C5-ADC5-4ED2786796F4}"/>
              </a:ext>
            </a:extLst>
          </p:cNvPr>
          <p:cNvPicPr>
            <a:picLocks noChangeAspect="1"/>
          </p:cNvPicPr>
          <p:nvPr/>
        </p:nvPicPr>
        <p:blipFill>
          <a:blip r:embed="rId2"/>
          <a:stretch>
            <a:fillRect/>
          </a:stretch>
        </p:blipFill>
        <p:spPr>
          <a:xfrm>
            <a:off x="760396" y="1843949"/>
            <a:ext cx="3063129" cy="4293110"/>
          </a:xfrm>
          <a:prstGeom prst="rect">
            <a:avLst/>
          </a:prstGeom>
        </p:spPr>
      </p:pic>
      <p:sp>
        <p:nvSpPr>
          <p:cNvPr id="4" name="TextBox 3">
            <a:extLst>
              <a:ext uri="{FF2B5EF4-FFF2-40B4-BE49-F238E27FC236}">
                <a16:creationId xmlns:a16="http://schemas.microsoft.com/office/drawing/2014/main" id="{C9441586-DA7F-41BC-B581-CCFF26864CBF}"/>
              </a:ext>
            </a:extLst>
          </p:cNvPr>
          <p:cNvSpPr txBox="1"/>
          <p:nvPr/>
        </p:nvSpPr>
        <p:spPr>
          <a:xfrm>
            <a:off x="452062" y="410966"/>
            <a:ext cx="11291299" cy="1015663"/>
          </a:xfrm>
          <a:prstGeom prst="rect">
            <a:avLst/>
          </a:prstGeom>
          <a:noFill/>
        </p:spPr>
        <p:txBody>
          <a:bodyPr wrap="square" rtlCol="0">
            <a:spAutoFit/>
          </a:bodyPr>
          <a:lstStyle/>
          <a:p>
            <a:pPr algn="ctr"/>
            <a:r>
              <a:rPr lang="en-IN" sz="6000" dirty="0"/>
              <a:t>Education begins at…</a:t>
            </a:r>
          </a:p>
        </p:txBody>
      </p:sp>
    </p:spTree>
    <p:extLst>
      <p:ext uri="{BB962C8B-B14F-4D97-AF65-F5344CB8AC3E}">
        <p14:creationId xmlns:p14="http://schemas.microsoft.com/office/powerpoint/2010/main" val="3333177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6BB3CF-657E-4BC0-9108-A59AF9BF6EE6}"/>
              </a:ext>
            </a:extLst>
          </p:cNvPr>
          <p:cNvSpPr txBox="1"/>
          <p:nvPr/>
        </p:nvSpPr>
        <p:spPr>
          <a:xfrm>
            <a:off x="4507534" y="2427231"/>
            <a:ext cx="6891688" cy="2215991"/>
          </a:xfrm>
          <a:prstGeom prst="rect">
            <a:avLst/>
          </a:prstGeom>
          <a:noFill/>
        </p:spPr>
        <p:txBody>
          <a:bodyPr wrap="square" rtlCol="0">
            <a:spAutoFit/>
          </a:bodyPr>
          <a:lstStyle/>
          <a:p>
            <a:r>
              <a:rPr lang="en-IN" sz="2000" dirty="0"/>
              <a:t>Physical education has 3 aspects:</a:t>
            </a:r>
          </a:p>
          <a:p>
            <a:endParaRPr lang="en-IN" sz="2000" dirty="0"/>
          </a:p>
          <a:p>
            <a:pPr marL="342900" indent="-342900">
              <a:buAutoNum type="arabicPeriod"/>
            </a:pPr>
            <a:r>
              <a:rPr lang="en-IN" sz="2000" dirty="0"/>
              <a:t>Control and discipline of the functioning of the body.</a:t>
            </a:r>
          </a:p>
          <a:p>
            <a:pPr marL="342900" indent="-342900">
              <a:buAutoNum type="arabicPeriod"/>
            </a:pPr>
            <a:r>
              <a:rPr lang="en-IN" sz="2000" dirty="0"/>
              <a:t>An integral, methodical, and harmonious development and movements of the body.</a:t>
            </a:r>
          </a:p>
          <a:p>
            <a:pPr marL="342900" indent="-342900">
              <a:buAutoNum type="arabicPeriod"/>
            </a:pPr>
            <a:r>
              <a:rPr lang="en-IN" sz="2000" dirty="0"/>
              <a:t>Corrections of any defects and deformities.</a:t>
            </a:r>
          </a:p>
          <a:p>
            <a:pPr marL="342900" indent="-342900">
              <a:buAutoNum type="arabicPeriod"/>
            </a:pPr>
            <a:endParaRPr lang="en-IN" dirty="0"/>
          </a:p>
        </p:txBody>
      </p:sp>
      <p:pic>
        <p:nvPicPr>
          <p:cNvPr id="1026" name="Picture 2" descr="See the source image">
            <a:extLst>
              <a:ext uri="{FF2B5EF4-FFF2-40B4-BE49-F238E27FC236}">
                <a16:creationId xmlns:a16="http://schemas.microsoft.com/office/drawing/2014/main" id="{B2F4BFEC-9F89-4858-A80C-9C79D2A62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4" y="2019300"/>
            <a:ext cx="3600450"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9C3FE5A-92A0-479F-A725-2677C4DC49A6}"/>
              </a:ext>
            </a:extLst>
          </p:cNvPr>
          <p:cNvSpPr txBox="1"/>
          <p:nvPr/>
        </p:nvSpPr>
        <p:spPr>
          <a:xfrm>
            <a:off x="638174" y="380144"/>
            <a:ext cx="10961349" cy="1015663"/>
          </a:xfrm>
          <a:prstGeom prst="rect">
            <a:avLst/>
          </a:prstGeom>
          <a:noFill/>
        </p:spPr>
        <p:txBody>
          <a:bodyPr wrap="square" rtlCol="0">
            <a:spAutoFit/>
          </a:bodyPr>
          <a:lstStyle/>
          <a:p>
            <a:pPr algn="ctr"/>
            <a:r>
              <a:rPr lang="en-IN" sz="6000" dirty="0"/>
              <a:t>Physical Education</a:t>
            </a:r>
          </a:p>
        </p:txBody>
      </p:sp>
    </p:spTree>
    <p:extLst>
      <p:ext uri="{BB962C8B-B14F-4D97-AF65-F5344CB8AC3E}">
        <p14:creationId xmlns:p14="http://schemas.microsoft.com/office/powerpoint/2010/main" val="266908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2896D56E-3106-4E65-A6BB-B5C1FFC0C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91" y="1857428"/>
            <a:ext cx="3016006" cy="43604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22050A-CF1F-4166-B0C8-06F8A75C1433}"/>
              </a:ext>
            </a:extLst>
          </p:cNvPr>
          <p:cNvSpPr txBox="1"/>
          <p:nvPr/>
        </p:nvSpPr>
        <p:spPr>
          <a:xfrm>
            <a:off x="4062817" y="1857428"/>
            <a:ext cx="6891688" cy="2308324"/>
          </a:xfrm>
          <a:prstGeom prst="rect">
            <a:avLst/>
          </a:prstGeom>
          <a:noFill/>
        </p:spPr>
        <p:txBody>
          <a:bodyPr wrap="square" rtlCol="0">
            <a:spAutoFit/>
          </a:bodyPr>
          <a:lstStyle/>
          <a:p>
            <a:r>
              <a:rPr lang="en-IN" sz="2400" dirty="0"/>
              <a:t>Vital holds power, energy, enthusiasm and effective dynamism. But nothing can satisfy it and it’s demands are without limit.</a:t>
            </a:r>
          </a:p>
          <a:p>
            <a:endParaRPr lang="en-IN" sz="2400" dirty="0"/>
          </a:p>
          <a:p>
            <a:r>
              <a:rPr lang="en-IN" sz="2400" dirty="0"/>
              <a:t> The indispensable starting-point is a detailed observation of the character to be transformed.</a:t>
            </a:r>
          </a:p>
        </p:txBody>
      </p:sp>
      <p:sp>
        <p:nvSpPr>
          <p:cNvPr id="4" name="TextBox 3">
            <a:extLst>
              <a:ext uri="{FF2B5EF4-FFF2-40B4-BE49-F238E27FC236}">
                <a16:creationId xmlns:a16="http://schemas.microsoft.com/office/drawing/2014/main" id="{A8FBD922-651C-4326-A58F-D0A249635AA7}"/>
              </a:ext>
            </a:extLst>
          </p:cNvPr>
          <p:cNvSpPr txBox="1"/>
          <p:nvPr/>
        </p:nvSpPr>
        <p:spPr>
          <a:xfrm>
            <a:off x="452062" y="410966"/>
            <a:ext cx="11291299" cy="1015663"/>
          </a:xfrm>
          <a:prstGeom prst="rect">
            <a:avLst/>
          </a:prstGeom>
          <a:noFill/>
        </p:spPr>
        <p:txBody>
          <a:bodyPr wrap="square" rtlCol="0">
            <a:spAutoFit/>
          </a:bodyPr>
          <a:lstStyle/>
          <a:p>
            <a:pPr algn="ctr"/>
            <a:r>
              <a:rPr lang="en-IN" sz="6000" dirty="0"/>
              <a:t>Vital Education</a:t>
            </a:r>
          </a:p>
        </p:txBody>
      </p:sp>
    </p:spTree>
    <p:extLst>
      <p:ext uri="{BB962C8B-B14F-4D97-AF65-F5344CB8AC3E}">
        <p14:creationId xmlns:p14="http://schemas.microsoft.com/office/powerpoint/2010/main" val="137637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22050A-CF1F-4166-B0C8-06F8A75C1433}"/>
              </a:ext>
            </a:extLst>
          </p:cNvPr>
          <p:cNvSpPr txBox="1"/>
          <p:nvPr/>
        </p:nvSpPr>
        <p:spPr>
          <a:xfrm>
            <a:off x="4851673" y="2011166"/>
            <a:ext cx="6891688" cy="3693319"/>
          </a:xfrm>
          <a:prstGeom prst="rect">
            <a:avLst/>
          </a:prstGeom>
          <a:noFill/>
        </p:spPr>
        <p:txBody>
          <a:bodyPr wrap="square" rtlCol="0">
            <a:spAutoFit/>
          </a:bodyPr>
          <a:lstStyle/>
          <a:p>
            <a:r>
              <a:rPr lang="en-IN" dirty="0"/>
              <a:t>A true mental education has 5 phases:</a:t>
            </a:r>
          </a:p>
          <a:p>
            <a:endParaRPr lang="en-IN" dirty="0"/>
          </a:p>
          <a:p>
            <a:pPr marL="342900" indent="-342900">
              <a:buAutoNum type="arabicPeriod"/>
            </a:pPr>
            <a:r>
              <a:rPr lang="en-IN" dirty="0"/>
              <a:t>Development of the power of concentration, the capacity of attention.</a:t>
            </a:r>
          </a:p>
          <a:p>
            <a:pPr marL="342900" indent="-342900">
              <a:buAutoNum type="arabicPeriod"/>
            </a:pPr>
            <a:r>
              <a:rPr lang="en-IN" dirty="0"/>
              <a:t>Development of the capacities of widening, complexity and richness.</a:t>
            </a:r>
          </a:p>
          <a:p>
            <a:pPr marL="342900" indent="-342900">
              <a:buAutoNum type="arabicPeriod"/>
            </a:pPr>
            <a:r>
              <a:rPr lang="en-IN" dirty="0"/>
              <a:t>Organisation of one’s idea around a central idea, that will serve as a guide in life.</a:t>
            </a:r>
          </a:p>
          <a:p>
            <a:pPr marL="342900" indent="-342900">
              <a:buAutoNum type="arabicPeriod"/>
            </a:pPr>
            <a:r>
              <a:rPr lang="en-IN" dirty="0"/>
              <a:t>Thought control, rejection of undesirable thoughts, to become able to think only what one wants and when one wants.</a:t>
            </a:r>
          </a:p>
          <a:p>
            <a:pPr marL="342900" indent="-342900">
              <a:buAutoNum type="arabicPeriod"/>
            </a:pPr>
            <a:r>
              <a:rPr lang="en-IN" dirty="0"/>
              <a:t>Development of mental silence, perfect calm and total receptivity to inspirations.</a:t>
            </a:r>
          </a:p>
        </p:txBody>
      </p:sp>
      <p:pic>
        <p:nvPicPr>
          <p:cNvPr id="4098" name="Picture 2" descr="See the source image">
            <a:extLst>
              <a:ext uri="{FF2B5EF4-FFF2-40B4-BE49-F238E27FC236}">
                <a16:creationId xmlns:a16="http://schemas.microsoft.com/office/drawing/2014/main" id="{83E171CE-8C60-4825-A288-A17002098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97" y="2011166"/>
            <a:ext cx="4081524" cy="28356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1FD93C-F6DF-4B67-AD8D-F4355000DBE6}"/>
              </a:ext>
            </a:extLst>
          </p:cNvPr>
          <p:cNvSpPr txBox="1"/>
          <p:nvPr/>
        </p:nvSpPr>
        <p:spPr>
          <a:xfrm>
            <a:off x="452062" y="410966"/>
            <a:ext cx="11291299" cy="1015663"/>
          </a:xfrm>
          <a:prstGeom prst="rect">
            <a:avLst/>
          </a:prstGeom>
          <a:noFill/>
        </p:spPr>
        <p:txBody>
          <a:bodyPr wrap="square" rtlCol="0">
            <a:spAutoFit/>
          </a:bodyPr>
          <a:lstStyle/>
          <a:p>
            <a:pPr algn="ctr"/>
            <a:r>
              <a:rPr lang="en-IN" sz="6000" dirty="0"/>
              <a:t>Mental Education</a:t>
            </a:r>
          </a:p>
        </p:txBody>
      </p:sp>
    </p:spTree>
    <p:extLst>
      <p:ext uri="{BB962C8B-B14F-4D97-AF65-F5344CB8AC3E}">
        <p14:creationId xmlns:p14="http://schemas.microsoft.com/office/powerpoint/2010/main" val="3556343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22050A-CF1F-4166-B0C8-06F8A75C1433}"/>
              </a:ext>
            </a:extLst>
          </p:cNvPr>
          <p:cNvSpPr txBox="1"/>
          <p:nvPr/>
        </p:nvSpPr>
        <p:spPr>
          <a:xfrm>
            <a:off x="3713495" y="1654140"/>
            <a:ext cx="6891688" cy="2862322"/>
          </a:xfrm>
          <a:prstGeom prst="rect">
            <a:avLst/>
          </a:prstGeom>
          <a:noFill/>
        </p:spPr>
        <p:txBody>
          <a:bodyPr wrap="square" rtlCol="0">
            <a:spAutoFit/>
          </a:bodyPr>
          <a:lstStyle/>
          <a:p>
            <a:r>
              <a:rPr lang="en-IN" sz="2000" dirty="0"/>
              <a:t>Every human being carries hidden within him/her the possibility of a greater consciousness. Indeed, in all exceptional beings it is always this consciousness that governs their lives and organises both the circumstances of their existence and their individual reaction to these circumstances. What the human mental consciousness does not know and cannot do, this consciousness knows and does. It is like a light that shines in the centre of the being.</a:t>
            </a:r>
          </a:p>
        </p:txBody>
      </p:sp>
      <p:pic>
        <p:nvPicPr>
          <p:cNvPr id="5122" name="Picture 2" descr="See the source image">
            <a:extLst>
              <a:ext uri="{FF2B5EF4-FFF2-40B4-BE49-F238E27FC236}">
                <a16:creationId xmlns:a16="http://schemas.microsoft.com/office/drawing/2014/main" id="{0AD71236-AE25-477E-A060-95E858CCC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15" y="1654140"/>
            <a:ext cx="2842516" cy="4263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8273A3-EA3B-4E23-BB17-4F5ECA4C0FE5}"/>
              </a:ext>
            </a:extLst>
          </p:cNvPr>
          <p:cNvSpPr txBox="1"/>
          <p:nvPr/>
        </p:nvSpPr>
        <p:spPr>
          <a:xfrm>
            <a:off x="568503" y="421241"/>
            <a:ext cx="11054994" cy="769441"/>
          </a:xfrm>
          <a:prstGeom prst="rect">
            <a:avLst/>
          </a:prstGeom>
          <a:noFill/>
        </p:spPr>
        <p:txBody>
          <a:bodyPr wrap="square" rtlCol="0">
            <a:spAutoFit/>
          </a:bodyPr>
          <a:lstStyle/>
          <a:p>
            <a:pPr algn="ctr"/>
            <a:r>
              <a:rPr lang="en-IN" sz="4400" dirty="0"/>
              <a:t>PSYCHIC AND SPIRITUAL EDUCATION</a:t>
            </a:r>
          </a:p>
        </p:txBody>
      </p:sp>
    </p:spTree>
    <p:extLst>
      <p:ext uri="{BB962C8B-B14F-4D97-AF65-F5344CB8AC3E}">
        <p14:creationId xmlns:p14="http://schemas.microsoft.com/office/powerpoint/2010/main" val="2913100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22050A-CF1F-4166-B0C8-06F8A75C1433}"/>
              </a:ext>
            </a:extLst>
          </p:cNvPr>
          <p:cNvSpPr txBox="1"/>
          <p:nvPr/>
        </p:nvSpPr>
        <p:spPr>
          <a:xfrm>
            <a:off x="3826511" y="1884452"/>
            <a:ext cx="6891688" cy="2523768"/>
          </a:xfrm>
          <a:prstGeom prst="rect">
            <a:avLst/>
          </a:prstGeom>
          <a:noFill/>
        </p:spPr>
        <p:txBody>
          <a:bodyPr wrap="square" rtlCol="0">
            <a:spAutoFit/>
          </a:bodyPr>
          <a:lstStyle/>
          <a:p>
            <a:r>
              <a:rPr lang="en-IN" sz="2000" dirty="0"/>
              <a:t>If you are bored of school, or a subject, instead of saying, ”How boring it is going to be!”, you should tell yourself, “There is not a single minute or circumstance that is not an opportunity for progress. So what progress am I going to make today? So I shall try, I shall listen carefully, concentrate hard, and above all, drive out of my mind this aimlessness, this superficial shallowness”</a:t>
            </a:r>
          </a:p>
          <a:p>
            <a:r>
              <a:rPr lang="en-IN" dirty="0"/>
              <a:t> </a:t>
            </a:r>
          </a:p>
        </p:txBody>
      </p:sp>
      <p:pic>
        <p:nvPicPr>
          <p:cNvPr id="6146" name="Picture 2" descr="See the source image">
            <a:extLst>
              <a:ext uri="{FF2B5EF4-FFF2-40B4-BE49-F238E27FC236}">
                <a16:creationId xmlns:a16="http://schemas.microsoft.com/office/drawing/2014/main" id="{468C5E26-8A64-43DD-B470-265A7354C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925" y="1884452"/>
            <a:ext cx="2476500" cy="3581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CDCC77-EFF7-4BBA-83CC-C652D42AAE77}"/>
              </a:ext>
            </a:extLst>
          </p:cNvPr>
          <p:cNvSpPr txBox="1"/>
          <p:nvPr/>
        </p:nvSpPr>
        <p:spPr>
          <a:xfrm>
            <a:off x="638174" y="380144"/>
            <a:ext cx="10961349" cy="769441"/>
          </a:xfrm>
          <a:prstGeom prst="rect">
            <a:avLst/>
          </a:prstGeom>
          <a:noFill/>
        </p:spPr>
        <p:txBody>
          <a:bodyPr wrap="square" rtlCol="0">
            <a:spAutoFit/>
          </a:bodyPr>
          <a:lstStyle/>
          <a:p>
            <a:pPr algn="ctr"/>
            <a:r>
              <a:rPr lang="en-IN" sz="4400" dirty="0"/>
              <a:t>TO THE STUDENTS, YOUNG AND OLD</a:t>
            </a:r>
          </a:p>
        </p:txBody>
      </p:sp>
    </p:spTree>
    <p:extLst>
      <p:ext uri="{BB962C8B-B14F-4D97-AF65-F5344CB8AC3E}">
        <p14:creationId xmlns:p14="http://schemas.microsoft.com/office/powerpoint/2010/main" val="15955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259D436-C82E-43E0-8A01-53DF9CED60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{458317EA-80FE-4646-B0A8-ACF368A36EEE}tf11531919_win32</Template>
  <TotalTime>412</TotalTime>
  <Words>1026</Words>
  <Application>Microsoft Office PowerPoint</Application>
  <PresentationFormat>Widescreen</PresentationFormat>
  <Paragraphs>67</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Next LT Pro</vt:lpstr>
      <vt:lpstr>Avenir Next LT Pro Light</vt:lpstr>
      <vt:lpstr>Calibri</vt:lpstr>
      <vt:lpstr>Garamond</vt:lpstr>
      <vt:lpstr>SavonVTI</vt:lpstr>
      <vt:lpstr>Mirra Alfassa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Mirra Alfassa</dc:title>
  <dc:creator>Arya Rao Auroville</dc:creator>
  <cp:lastModifiedBy>Arya Rao Auroville</cp:lastModifiedBy>
  <cp:revision>7</cp:revision>
  <dcterms:created xsi:type="dcterms:W3CDTF">2021-12-21T15:14:58Z</dcterms:created>
  <dcterms:modified xsi:type="dcterms:W3CDTF">2021-12-22T11:27:29Z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